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501" r:id="rId2"/>
    <p:sldId id="504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43E0-00A2-44F3-922F-62C5EF5D3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9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7644-CB2F-4ACC-A61A-5DA2CA2C6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E710-FA94-42F7-8D59-ACC9695C8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7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B4A3-367B-46A4-995E-ED6EE63B2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7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C26A-1046-498E-8AF2-8E6EB5724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7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0E3-00BD-47BF-8D8B-B1B17F2E7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8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967-9196-4ED7-8F5A-B84A910CB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6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69CA-0712-4DF4-8919-B5720654A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9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B2AF-A5A2-463C-993C-5744A8375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7E62-BD69-4851-8A15-C9F2A9F95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16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F8AB-490A-4294-BFA2-4963A4612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9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481A-F414-4BA4-B0FF-214F22037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3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8488-9130-4221-B7FA-A4CAE0A71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5873-F157-48DB-8E03-D4665AAD6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52BEB77-918C-47DB-B667-501789087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Quinine-2D-skeletal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a/Luminol2006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072" y="466725"/>
            <a:ext cx="7120128" cy="21336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굴림" charset="-127"/>
              </a:rPr>
              <a:t>Molecular luminescence spectroscopy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Chemistry </a:t>
            </a:r>
            <a:r>
              <a:rPr lang="en-US" dirty="0" smtClean="0"/>
              <a:t>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16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FRET microscopy</a:t>
            </a:r>
          </a:p>
        </p:txBody>
      </p:sp>
      <p:grpSp>
        <p:nvGrpSpPr>
          <p:cNvPr id="507924" name="Group 20"/>
          <p:cNvGrpSpPr>
            <a:grpSpLocks/>
          </p:cNvGrpSpPr>
          <p:nvPr/>
        </p:nvGrpSpPr>
        <p:grpSpPr bwMode="auto">
          <a:xfrm>
            <a:off x="228600" y="1689100"/>
            <a:ext cx="4906963" cy="1571625"/>
            <a:chOff x="144" y="1064"/>
            <a:chExt cx="3091" cy="990"/>
          </a:xfrm>
        </p:grpSpPr>
        <p:pic>
          <p:nvPicPr>
            <p:cNvPr id="507909" name="Picture 5" descr="FR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9" b="51790"/>
            <a:stretch>
              <a:fillRect/>
            </a:stretch>
          </p:blipFill>
          <p:spPr bwMode="auto">
            <a:xfrm>
              <a:off x="144" y="1064"/>
              <a:ext cx="1411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910" name="Picture 6" descr="FR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14"/>
            <a:stretch>
              <a:fillRect/>
            </a:stretch>
          </p:blipFill>
          <p:spPr bwMode="auto">
            <a:xfrm>
              <a:off x="1824" y="1104"/>
              <a:ext cx="1411" cy="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7911" name="Line 7"/>
            <p:cNvSpPr>
              <a:spLocks noChangeShapeType="1"/>
            </p:cNvSpPr>
            <p:nvPr/>
          </p:nvSpPr>
          <p:spPr bwMode="auto">
            <a:xfrm>
              <a:off x="1632" y="160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535363" y="6248400"/>
            <a:ext cx="5546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/>
              <a:t>http://upload.wikimedia.org/wikipedia/commons/3/3a/FRET.PNG</a:t>
            </a:r>
          </a:p>
          <a:p>
            <a:pPr algn="r"/>
            <a:r>
              <a:rPr lang="en-US" sz="1200"/>
              <a:t>http://www.bphys.uni-linz.ac.at/bioph/res/icg/Bilder/fret_methJD.png</a:t>
            </a:r>
          </a:p>
          <a:p>
            <a:pPr algn="r"/>
            <a:r>
              <a:rPr lang="en-US" sz="1200"/>
              <a:t>http://www.moleculardevices.com/pages/MM-new/metamorph_applications.html</a:t>
            </a:r>
          </a:p>
        </p:txBody>
      </p:sp>
      <p:pic>
        <p:nvPicPr>
          <p:cNvPr id="507914" name="Picture 10" descr="fret_methJ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63713"/>
            <a:ext cx="3429000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7929" name="Group 25"/>
          <p:cNvGrpSpPr>
            <a:grpSpLocks/>
          </p:cNvGrpSpPr>
          <p:nvPr/>
        </p:nvGrpSpPr>
        <p:grpSpPr bwMode="auto">
          <a:xfrm>
            <a:off x="381000" y="3276600"/>
            <a:ext cx="4267200" cy="3322638"/>
            <a:chOff x="240" y="2064"/>
            <a:chExt cx="2688" cy="2093"/>
          </a:xfrm>
        </p:grpSpPr>
        <p:pic>
          <p:nvPicPr>
            <p:cNvPr id="507916" name="Picture 12" descr="Creating New Fluorescent Probes for Cell Biolog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64"/>
              <a:ext cx="2688" cy="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7917" name="Text Box 13"/>
            <p:cNvSpPr txBox="1">
              <a:spLocks noChangeArrowheads="1"/>
            </p:cNvSpPr>
            <p:nvPr/>
          </p:nvSpPr>
          <p:spPr bwMode="auto">
            <a:xfrm>
              <a:off x="373" y="3984"/>
              <a:ext cx="2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1"/>
                <a:t>Nature Rev. Molec. Cell Biol., 2002, 3</a:t>
              </a:r>
              <a:r>
                <a:rPr lang="en-US" sz="1200"/>
                <a:t>, 906-918. </a:t>
              </a:r>
            </a:p>
          </p:txBody>
        </p:sp>
      </p:grpSp>
      <p:grpSp>
        <p:nvGrpSpPr>
          <p:cNvPr id="507934" name="Group 30"/>
          <p:cNvGrpSpPr>
            <a:grpSpLocks/>
          </p:cNvGrpSpPr>
          <p:nvPr/>
        </p:nvGrpSpPr>
        <p:grpSpPr bwMode="auto">
          <a:xfrm>
            <a:off x="4887913" y="3733800"/>
            <a:ext cx="3913187" cy="2376488"/>
            <a:chOff x="3079" y="2352"/>
            <a:chExt cx="2465" cy="1497"/>
          </a:xfrm>
        </p:grpSpPr>
        <p:pic>
          <p:nvPicPr>
            <p:cNvPr id="507931" name="Picture 27" descr="mm_FR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52"/>
              <a:ext cx="1944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7932" name="Text Box 28"/>
            <p:cNvSpPr txBox="1">
              <a:spLocks noChangeArrowheads="1"/>
            </p:cNvSpPr>
            <p:nvPr/>
          </p:nvSpPr>
          <p:spPr bwMode="auto">
            <a:xfrm>
              <a:off x="3079" y="2599"/>
              <a:ext cx="5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Wild type</a:t>
              </a:r>
            </a:p>
          </p:txBody>
        </p:sp>
        <p:sp>
          <p:nvSpPr>
            <p:cNvPr id="507933" name="Text Box 29"/>
            <p:cNvSpPr txBox="1">
              <a:spLocks noChangeArrowheads="1"/>
            </p:cNvSpPr>
            <p:nvPr/>
          </p:nvSpPr>
          <p:spPr bwMode="auto">
            <a:xfrm>
              <a:off x="3082" y="3360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Mutant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Excitation and emission spectra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8452" name="Rectangle 4" descr="1503"/>
          <p:cNvSpPr>
            <a:spLocks noGrp="1" noChangeAspect="1" noChangeArrowheads="1"/>
          </p:cNvSpPr>
          <p:nvPr isPhoto="1"/>
        </p:nvSpPr>
        <p:spPr bwMode="auto">
          <a:xfrm>
            <a:off x="356732" y="1948548"/>
            <a:ext cx="4047489" cy="3624943"/>
          </a:xfrm>
          <a:prstGeom prst="rect">
            <a:avLst/>
          </a:prstGeom>
          <a:blipFill dpi="0" rotWithShape="1">
            <a:blip r:embed="rId2"/>
            <a:srcRect/>
            <a:stretch>
              <a:fillRect b="-2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8454" name="Picture 6" descr="220px-Quinine-2D-skeletal">
            <a:hlinkClick r:id="rId3" tooltip="Quinine-2D-skeletal.p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12" y="2121014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2710087" y="2044814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quinine</a:t>
            </a:r>
          </a:p>
        </p:txBody>
      </p:sp>
      <p:pic>
        <p:nvPicPr>
          <p:cNvPr id="7" name="Picture 4" descr="15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90" y="1917228"/>
            <a:ext cx="4310652" cy="34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168" y="338080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686" y="20356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024" y="37722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087" y="37501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6426" y="14276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7804" y="1829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3338" y="228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9098" y="46925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endCxn id="12" idx="2"/>
          </p:cNvCxnSpPr>
          <p:nvPr/>
        </p:nvCxnSpPr>
        <p:spPr>
          <a:xfrm flipV="1">
            <a:off x="4802115" y="1796934"/>
            <a:ext cx="0" cy="32758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Instrumentation for fluorescence and phosphorescence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7745"/>
            <a:ext cx="8229600" cy="4411662"/>
          </a:xfrm>
        </p:spPr>
        <p:txBody>
          <a:bodyPr/>
          <a:lstStyle/>
          <a:p>
            <a:r>
              <a:rPr lang="en-US" sz="2600" dirty="0"/>
              <a:t>Almost always are </a:t>
            </a:r>
            <a:r>
              <a:rPr lang="en-US" sz="2600" dirty="0" smtClean="0"/>
              <a:t>double-beam</a:t>
            </a:r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o compensate for radiant power fluctuations</a:t>
            </a:r>
            <a:endParaRPr lang="en-US" sz="2200" dirty="0"/>
          </a:p>
          <a:p>
            <a:r>
              <a:rPr lang="en-US" sz="2600" dirty="0"/>
              <a:t>Right angle </a:t>
            </a:r>
            <a:r>
              <a:rPr lang="en-US" sz="2600" dirty="0" smtClean="0"/>
              <a:t>detection</a:t>
            </a:r>
            <a:endParaRPr lang="en-US" sz="2600" dirty="0"/>
          </a:p>
        </p:txBody>
      </p:sp>
      <p:pic>
        <p:nvPicPr>
          <p:cNvPr id="494596" name="Picture 4" descr="W3334-f15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26463"/>
            <a:ext cx="8610600" cy="3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936" y="244232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Why?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61038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Why?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fluorometers and spectrofluorometers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5344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Sources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Most common: Low-pressure Hg vapor lamps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254, 302, 313, 546, 578, 691, and 773 nm lines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High-pressure Xe lamps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Continuum from 300-1300 nm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Lasers: essential for research operation with small samples, remote sensing (collimation), and when highly monochromatic light needed</a:t>
            </a:r>
          </a:p>
          <a:p>
            <a:pPr>
              <a:lnSpc>
                <a:spcPct val="90000"/>
              </a:lnSpc>
            </a:pPr>
            <a:r>
              <a:rPr lang="en-US" sz="2100"/>
              <a:t>Wavelength selectors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Interference filters or absorption filters for fluorometers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Grating monochromators (usually two) in spectrofluorometers</a:t>
            </a:r>
          </a:p>
          <a:p>
            <a:pPr>
              <a:lnSpc>
                <a:spcPct val="90000"/>
              </a:lnSpc>
            </a:pPr>
            <a:r>
              <a:rPr lang="en-US" sz="2100"/>
              <a:t>Transducers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PMTs often used for high sensitivity and often cooled to reduce S/N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CCDs for multichannel 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35000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Fluorometer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6644" name="Rectangle 4" descr="1510"/>
          <p:cNvSpPr>
            <a:spLocks noGrp="1" noChangeAspect="1" noChangeArrowheads="1"/>
          </p:cNvSpPr>
          <p:nvPr isPhoto="1"/>
        </p:nvSpPr>
        <p:spPr bwMode="auto">
          <a:xfrm>
            <a:off x="1066800" y="1693863"/>
            <a:ext cx="7010400" cy="4984750"/>
          </a:xfrm>
          <a:prstGeom prst="rect">
            <a:avLst/>
          </a:prstGeom>
          <a:blipFill dpi="0" rotWithShape="1">
            <a:blip r:embed="rId2"/>
            <a:srcRect/>
            <a:stretch>
              <a:fillRect r="-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Spectrofluorometer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7668" name="Rectangle 4" descr="1511"/>
          <p:cNvSpPr>
            <a:spLocks noGrp="1" noChangeAspect="1" noChangeArrowheads="1"/>
          </p:cNvSpPr>
          <p:nvPr isPhoto="1"/>
        </p:nvSpPr>
        <p:spPr bwMode="auto">
          <a:xfrm>
            <a:off x="1344613" y="1516063"/>
            <a:ext cx="6453187" cy="5341937"/>
          </a:xfrm>
          <a:prstGeom prst="rect">
            <a:avLst/>
          </a:prstGeom>
          <a:blipFill dpi="0" rotWithShape="1">
            <a:blip r:embed="rId2"/>
            <a:srcRect/>
            <a:stretch>
              <a:fillRect b="-1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" y="122238"/>
            <a:ext cx="8001000" cy="1295400"/>
          </a:xfrm>
        </p:spPr>
        <p:txBody>
          <a:bodyPr/>
          <a:lstStyle/>
          <a:p>
            <a:r>
              <a:rPr lang="en-US" sz="3500" dirty="0"/>
              <a:t>Correction of source and transducer variations with wavelength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648200" cy="4411662"/>
          </a:xfrm>
        </p:spPr>
        <p:txBody>
          <a:bodyPr/>
          <a:lstStyle/>
          <a:p>
            <a:r>
              <a:rPr lang="en-US" sz="2600"/>
              <a:t>Sources don’t have uniform power at all wavelengths which can bias excitation and emission spectra.</a:t>
            </a:r>
          </a:p>
          <a:p>
            <a:r>
              <a:rPr lang="en-US" sz="2600"/>
              <a:t>Most instruments have a reference spectrum stored in computer memory that can be used for instrumental correction.</a:t>
            </a:r>
          </a:p>
        </p:txBody>
      </p:sp>
      <p:sp>
        <p:nvSpPr>
          <p:cNvPr id="498692" name="Rectangle 4" descr="1514"/>
          <p:cNvSpPr>
            <a:spLocks noGrp="1" noChangeAspect="1" noChangeArrowheads="1"/>
          </p:cNvSpPr>
          <p:nvPr isPhoto="1"/>
        </p:nvSpPr>
        <p:spPr bwMode="auto">
          <a:xfrm>
            <a:off x="5181600" y="2127250"/>
            <a:ext cx="3746500" cy="3206750"/>
          </a:xfrm>
          <a:prstGeom prst="rect">
            <a:avLst/>
          </a:prstGeom>
          <a:blipFill dpi="0" rotWithShape="1">
            <a:blip r:embed="rId2"/>
            <a:srcRect/>
            <a:stretch>
              <a:fillRect r="-2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Pros and cons of photo-luminescent analytical methods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Photoluminescence methods are inherently more sensitive than absorbance-based measurements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Fluorescence and phosphorescence dependent upon incident power, but measured independently of </a:t>
            </a:r>
            <a:r>
              <a:rPr lang="en-US" sz="2200" dirty="0" smtClean="0"/>
              <a:t>P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Absorbance </a:t>
            </a:r>
            <a:r>
              <a:rPr lang="en-US" sz="2200" dirty="0"/>
              <a:t>requires measurement of P and </a:t>
            </a:r>
            <a:r>
              <a:rPr lang="en-US" sz="2200" dirty="0" smtClean="0"/>
              <a:t>P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—cannot </a:t>
            </a:r>
            <a:r>
              <a:rPr lang="en-US" sz="2200" dirty="0"/>
              <a:t>be measured independently.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Also gives greater dynamic range because power can be modulated accordingly.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Typically give linear calibration plots and have high selectivity.</a:t>
            </a:r>
          </a:p>
          <a:p>
            <a:pPr>
              <a:lnSpc>
                <a:spcPct val="80000"/>
              </a:lnSpc>
            </a:pPr>
            <a:r>
              <a:rPr lang="en-US" sz="2600" dirty="0" err="1"/>
              <a:t>Photoluminescent</a:t>
            </a:r>
            <a:r>
              <a:rPr lang="en-US" sz="2600" dirty="0"/>
              <a:t> measurements have less precision and accuracy.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Flicker noise and drift of source.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Background fluorescence, scatter, or </a:t>
            </a:r>
            <a:r>
              <a:rPr lang="en-US" sz="2200" dirty="0" smtClean="0"/>
              <a:t>quenching </a:t>
            </a:r>
            <a:r>
              <a:rPr lang="en-US" sz="2200" dirty="0"/>
              <a:t>by matrix.</a:t>
            </a:r>
          </a:p>
        </p:txBody>
      </p:sp>
    </p:spTree>
    <p:extLst>
      <p:ext uri="{BB962C8B-B14F-4D97-AF65-F5344CB8AC3E}">
        <p14:creationId xmlns:p14="http://schemas.microsoft.com/office/powerpoint/2010/main" val="6073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photoluminescence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319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Inorganic species determination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Formation of fluorescent </a:t>
            </a:r>
            <a:r>
              <a:rPr lang="en-US" sz="2200" dirty="0" smtClean="0"/>
              <a:t>complex via chelation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Fluorescence quenching—most common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Organic and biochemical species via fluorescence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Valuable tool to characterize foods, pharmaceuticals, clinical samples and natural products</a:t>
            </a:r>
          </a:p>
          <a:p>
            <a:pPr>
              <a:lnSpc>
                <a:spcPct val="80000"/>
              </a:lnSpc>
            </a:pPr>
            <a:r>
              <a:rPr lang="en-US" sz="2600" dirty="0" err="1"/>
              <a:t>Phosphorimetric</a:t>
            </a:r>
            <a:r>
              <a:rPr lang="en-US" sz="2600" dirty="0"/>
              <a:t> methods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Complementary to fluorescent </a:t>
            </a:r>
            <a:r>
              <a:rPr lang="en-US" sz="2200" dirty="0" smtClean="0"/>
              <a:t>methods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/>
              <a:t>Highly phosphorescent molecules often have weak fluorescence and vice versa.</a:t>
            </a:r>
            <a:endParaRPr lang="en-US" sz="19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Potentially greater </a:t>
            </a:r>
            <a:r>
              <a:rPr lang="en-US" sz="2200" dirty="0" smtClean="0"/>
              <a:t>selectivity because triplet conversion is required, </a:t>
            </a:r>
            <a:r>
              <a:rPr lang="en-US" sz="2200" dirty="0"/>
              <a:t>but more difficult measurement (collisional quenching at RT problem with longer lifetimes)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Laser-induced fluorescence for detection in liquid chromatography</a:t>
            </a:r>
          </a:p>
        </p:txBody>
      </p:sp>
    </p:spTree>
    <p:extLst>
      <p:ext uri="{BB962C8B-B14F-4D97-AF65-F5344CB8AC3E}">
        <p14:creationId xmlns:p14="http://schemas.microsoft.com/office/powerpoint/2010/main" val="58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r>
              <a:rPr lang="en-US" sz="3500"/>
              <a:t>Fluorescent lifetime measurements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715000" cy="2928937"/>
          </a:xfrm>
        </p:spPr>
        <p:txBody>
          <a:bodyPr/>
          <a:lstStyle/>
          <a:p>
            <a:r>
              <a:rPr lang="en-US" sz="2200"/>
              <a:t>Fluorecence lifetime gives added element of selectivity</a:t>
            </a:r>
          </a:p>
          <a:p>
            <a:pPr lvl="1"/>
            <a:r>
              <a:rPr lang="en-US" sz="2000"/>
              <a:t>Reports on collisional deactivation and energy transfer rates proximal to the fluorophore.</a:t>
            </a:r>
          </a:p>
          <a:p>
            <a:pPr lvl="1"/>
            <a:r>
              <a:rPr lang="en-US" sz="2000"/>
              <a:t>10 microsecond to sub-nanosecond time scale</a:t>
            </a:r>
          </a:p>
        </p:txBody>
      </p:sp>
      <p:pic>
        <p:nvPicPr>
          <p:cNvPr id="500746" name="Picture 10" descr="flim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" r="57033"/>
          <a:stretch>
            <a:fillRect/>
          </a:stretch>
        </p:blipFill>
        <p:spPr bwMode="auto">
          <a:xfrm>
            <a:off x="6248400" y="1905000"/>
            <a:ext cx="2603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749" name="Picture 13" descr="de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429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47" name="Text Box 11"/>
          <p:cNvSpPr txBox="1">
            <a:spLocks noChangeArrowheads="1"/>
          </p:cNvSpPr>
          <p:nvPr/>
        </p:nvSpPr>
        <p:spPr bwMode="auto">
          <a:xfrm>
            <a:off x="5029200" y="6411913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/>
              <a:t>http://www.olympusfluoview.com/applications/flimintro.html</a:t>
            </a:r>
          </a:p>
          <a:p>
            <a:pPr algn="r"/>
            <a:r>
              <a:rPr lang="en-US" sz="1200"/>
              <a:t>http://www.oxysense.com/technology/article/how_it_works/</a:t>
            </a:r>
          </a:p>
        </p:txBody>
      </p:sp>
    </p:spTree>
    <p:extLst>
      <p:ext uri="{BB962C8B-B14F-4D97-AF65-F5344CB8AC3E}">
        <p14:creationId xmlns:p14="http://schemas.microsoft.com/office/powerpoint/2010/main" val="6874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Luminescence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757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Emission of photons accompanying the relaxation from an excited to a ground state.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Photoluminescence—Excited state generated by absorption of a photon.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Fluorescence and phosphorescence</a:t>
            </a:r>
          </a:p>
          <a:p>
            <a:pPr>
              <a:lnSpc>
                <a:spcPct val="90000"/>
              </a:lnSpc>
            </a:pPr>
            <a:r>
              <a:rPr lang="en-US" sz="2600" dirty="0" err="1"/>
              <a:t>Chemiluminescence</a:t>
            </a:r>
            <a:r>
              <a:rPr lang="en-US" sz="2600" dirty="0"/>
              <a:t>—Chemical reaction generates excited state.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Luminescence methods have greater inherent sensitivity than absorbance and often have greater linear dynamic range.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Disadvantage is that not all molecules </a:t>
            </a:r>
            <a:r>
              <a:rPr lang="en-US" sz="2600" dirty="0" smtClean="0"/>
              <a:t>luminesce and matrix interferences are more significant.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3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Fluorescence microscopy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Subcellular fluorescence imaging</a:t>
            </a:r>
          </a:p>
          <a:p>
            <a:pPr lvl="1"/>
            <a:r>
              <a:rPr lang="en-US"/>
              <a:t>Combined with recombinantly-expressed fluorophores (GFP, etc.—Roger Tsien) has revolutionized biology.</a:t>
            </a:r>
          </a:p>
        </p:txBody>
      </p:sp>
      <p:pic>
        <p:nvPicPr>
          <p:cNvPr id="515076" name="Picture 4" descr="fluoromicro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0670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77" name="Picture 5" descr="kahn_fl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9624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2655888" y="6411913"/>
            <a:ext cx="651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/>
              <a:t>http://micro.magnet.fsu.edu/primer/techniques/fluorescence/anatomy/fluoromicroanatomy.html</a:t>
            </a:r>
          </a:p>
          <a:p>
            <a:pPr algn="r"/>
            <a:r>
              <a:rPr lang="en-US" sz="1200"/>
              <a:t>http://www.rp-photonics.com/img/kahn_fl_image.jpg</a:t>
            </a:r>
          </a:p>
        </p:txBody>
      </p:sp>
    </p:spTree>
    <p:extLst>
      <p:ext uri="{BB962C8B-B14F-4D97-AF65-F5344CB8AC3E}">
        <p14:creationId xmlns:p14="http://schemas.microsoft.com/office/powerpoint/2010/main" val="1471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Fluorescence lifetime imaging (FLIM)</a:t>
            </a:r>
          </a:p>
        </p:txBody>
      </p:sp>
      <p:pic>
        <p:nvPicPr>
          <p:cNvPr id="512005" name="Picture 5" descr="fli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73380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7" name="Picture 7" descr="04-3922f0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48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08" name="Text Box 8"/>
          <p:cNvSpPr txBox="1">
            <a:spLocks noChangeArrowheads="1"/>
          </p:cNvSpPr>
          <p:nvPr/>
        </p:nvSpPr>
        <p:spPr bwMode="auto">
          <a:xfrm>
            <a:off x="0" y="64008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/>
              <a:t>Cancer Research</a:t>
            </a:r>
            <a:r>
              <a:rPr lang="en-US" sz="1200"/>
              <a:t>, </a:t>
            </a:r>
            <a:r>
              <a:rPr lang="en-US" sz="1200" b="1"/>
              <a:t>2005</a:t>
            </a:r>
            <a:r>
              <a:rPr lang="en-US" sz="1200"/>
              <a:t>, </a:t>
            </a:r>
            <a:r>
              <a:rPr lang="en-US" sz="1200" i="1"/>
              <a:t>65</a:t>
            </a:r>
            <a:r>
              <a:rPr lang="en-US" sz="1200"/>
              <a:t>, 8766-8773.</a:t>
            </a:r>
          </a:p>
          <a:p>
            <a:r>
              <a:rPr lang="en-US" sz="1200"/>
              <a:t>http://nimmi.bme.duke.edu/flim.html</a:t>
            </a:r>
          </a:p>
        </p:txBody>
      </p:sp>
      <p:grpSp>
        <p:nvGrpSpPr>
          <p:cNvPr id="512111" name="Group 111"/>
          <p:cNvGrpSpPr>
            <a:grpSpLocks/>
          </p:cNvGrpSpPr>
          <p:nvPr/>
        </p:nvGrpSpPr>
        <p:grpSpPr bwMode="auto">
          <a:xfrm>
            <a:off x="4648200" y="3657600"/>
            <a:ext cx="4191000" cy="2960688"/>
            <a:chOff x="2928" y="2263"/>
            <a:chExt cx="2640" cy="1865"/>
          </a:xfrm>
        </p:grpSpPr>
        <p:grpSp>
          <p:nvGrpSpPr>
            <p:cNvPr id="512109" name="Group 109"/>
            <p:cNvGrpSpPr>
              <a:grpSpLocks/>
            </p:cNvGrpSpPr>
            <p:nvPr/>
          </p:nvGrpSpPr>
          <p:grpSpPr bwMode="auto">
            <a:xfrm>
              <a:off x="2928" y="2263"/>
              <a:ext cx="2640" cy="1865"/>
              <a:chOff x="1364" y="1060"/>
              <a:chExt cx="3032" cy="2201"/>
            </a:xfrm>
          </p:grpSpPr>
          <p:sp>
            <p:nvSpPr>
              <p:cNvPr id="512078" name="Rectangle 78"/>
              <p:cNvSpPr>
                <a:spLocks noChangeArrowheads="1"/>
              </p:cNvSpPr>
              <p:nvPr/>
            </p:nvSpPr>
            <p:spPr bwMode="auto">
              <a:xfrm>
                <a:off x="2880" y="3030"/>
                <a:ext cx="1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r"/>
                <a:r>
                  <a:rPr lang="en-US" sz="1200" b="1"/>
                  <a:t>2.4ns</a:t>
                </a:r>
                <a:endParaRPr lang="en-US" sz="1200"/>
              </a:p>
            </p:txBody>
          </p:sp>
          <p:sp>
            <p:nvSpPr>
              <p:cNvPr id="512077" name="Rectangle 77"/>
              <p:cNvSpPr>
                <a:spLocks noChangeArrowheads="1"/>
              </p:cNvSpPr>
              <p:nvPr/>
            </p:nvSpPr>
            <p:spPr bwMode="auto">
              <a:xfrm>
                <a:off x="1364" y="3030"/>
                <a:ext cx="1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sz="1200" b="1"/>
                  <a:t>1.4ns</a:t>
                </a:r>
                <a:endParaRPr lang="en-US" sz="1200"/>
              </a:p>
            </p:txBody>
          </p:sp>
          <p:sp>
            <p:nvSpPr>
              <p:cNvPr id="512075" name="Rectangle 75"/>
              <p:cNvSpPr>
                <a:spLocks noChangeArrowheads="1"/>
              </p:cNvSpPr>
              <p:nvPr/>
            </p:nvSpPr>
            <p:spPr bwMode="auto">
              <a:xfrm>
                <a:off x="1364" y="2799"/>
                <a:ext cx="30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/>
                  <a:t>  </a:t>
                </a:r>
                <a:r>
                  <a:rPr lang="en-US" sz="600"/>
                  <a:t> </a:t>
                </a:r>
                <a:r>
                  <a:rPr lang="en-US"/>
                  <a:t>                                                                 </a:t>
                </a:r>
              </a:p>
            </p:txBody>
          </p:sp>
          <p:sp>
            <p:nvSpPr>
              <p:cNvPr id="512074" name="Rectangle 74"/>
              <p:cNvSpPr>
                <a:spLocks noChangeArrowheads="1"/>
              </p:cNvSpPr>
              <p:nvPr/>
            </p:nvSpPr>
            <p:spPr bwMode="auto">
              <a:xfrm>
                <a:off x="2880" y="1291"/>
                <a:ext cx="1516" cy="1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/>
                  <a:t>  </a:t>
                </a:r>
                <a:r>
                  <a:rPr lang="en-US" sz="13300"/>
                  <a:t> </a:t>
                </a:r>
                <a:r>
                  <a:rPr lang="en-US"/>
                  <a:t>                                </a:t>
                </a:r>
              </a:p>
            </p:txBody>
          </p:sp>
          <p:sp>
            <p:nvSpPr>
              <p:cNvPr id="512073" name="Rectangle 73"/>
              <p:cNvSpPr>
                <a:spLocks noChangeArrowheads="1"/>
              </p:cNvSpPr>
              <p:nvPr/>
            </p:nvSpPr>
            <p:spPr bwMode="auto">
              <a:xfrm>
                <a:off x="1364" y="1291"/>
                <a:ext cx="1516" cy="1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/>
                  <a:t>  </a:t>
                </a:r>
                <a:r>
                  <a:rPr lang="en-US" sz="13300"/>
                  <a:t> </a:t>
                </a:r>
                <a:r>
                  <a:rPr lang="en-US"/>
                  <a:t>                                </a:t>
                </a:r>
              </a:p>
            </p:txBody>
          </p:sp>
          <p:sp>
            <p:nvSpPr>
              <p:cNvPr id="512072" name="Rectangle 72"/>
              <p:cNvSpPr>
                <a:spLocks noChangeArrowheads="1"/>
              </p:cNvSpPr>
              <p:nvPr/>
            </p:nvSpPr>
            <p:spPr bwMode="auto">
              <a:xfrm>
                <a:off x="2880" y="1060"/>
                <a:ext cx="1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b="1"/>
                  <a:t>Severe Dysplasia</a:t>
                </a:r>
                <a:endParaRPr lang="en-US"/>
              </a:p>
            </p:txBody>
          </p:sp>
          <p:sp>
            <p:nvSpPr>
              <p:cNvPr id="512071" name="Rectangle 71"/>
              <p:cNvSpPr>
                <a:spLocks noChangeArrowheads="1"/>
              </p:cNvSpPr>
              <p:nvPr/>
            </p:nvSpPr>
            <p:spPr bwMode="auto">
              <a:xfrm>
                <a:off x="1364" y="1060"/>
                <a:ext cx="1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b="1"/>
                  <a:t>Normal</a:t>
                </a:r>
                <a:endParaRPr lang="en-US"/>
              </a:p>
            </p:txBody>
          </p:sp>
          <p:sp>
            <p:nvSpPr>
              <p:cNvPr id="512079" name="Line 79"/>
              <p:cNvSpPr>
                <a:spLocks noChangeShapeType="1"/>
              </p:cNvSpPr>
              <p:nvPr/>
            </p:nvSpPr>
            <p:spPr bwMode="auto">
              <a:xfrm>
                <a:off x="1364" y="1060"/>
                <a:ext cx="3032" cy="0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0" name="Line 80"/>
              <p:cNvSpPr>
                <a:spLocks noChangeShapeType="1"/>
              </p:cNvSpPr>
              <p:nvPr/>
            </p:nvSpPr>
            <p:spPr bwMode="auto">
              <a:xfrm>
                <a:off x="1364" y="3261"/>
                <a:ext cx="3032" cy="0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1" name="Line 81"/>
              <p:cNvSpPr>
                <a:spLocks noChangeShapeType="1"/>
              </p:cNvSpPr>
              <p:nvPr/>
            </p:nvSpPr>
            <p:spPr bwMode="auto">
              <a:xfrm>
                <a:off x="1364" y="1060"/>
                <a:ext cx="0" cy="2201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2" name="Line 82"/>
              <p:cNvSpPr>
                <a:spLocks noChangeShapeType="1"/>
              </p:cNvSpPr>
              <p:nvPr/>
            </p:nvSpPr>
            <p:spPr bwMode="auto">
              <a:xfrm>
                <a:off x="4396" y="1060"/>
                <a:ext cx="0" cy="2201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5" name="Line 85"/>
              <p:cNvSpPr>
                <a:spLocks noChangeShapeType="1"/>
              </p:cNvSpPr>
              <p:nvPr/>
            </p:nvSpPr>
            <p:spPr bwMode="auto">
              <a:xfrm>
                <a:off x="1364" y="1291"/>
                <a:ext cx="3032" cy="0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7" name="Line 87"/>
              <p:cNvSpPr>
                <a:spLocks noChangeShapeType="1"/>
              </p:cNvSpPr>
              <p:nvPr/>
            </p:nvSpPr>
            <p:spPr bwMode="auto">
              <a:xfrm>
                <a:off x="2880" y="1060"/>
                <a:ext cx="0" cy="1739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91" name="Line 91"/>
              <p:cNvSpPr>
                <a:spLocks noChangeShapeType="1"/>
              </p:cNvSpPr>
              <p:nvPr/>
            </p:nvSpPr>
            <p:spPr bwMode="auto">
              <a:xfrm>
                <a:off x="1364" y="2799"/>
                <a:ext cx="3032" cy="0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99" name="Line 99"/>
              <p:cNvSpPr>
                <a:spLocks noChangeShapeType="1"/>
              </p:cNvSpPr>
              <p:nvPr/>
            </p:nvSpPr>
            <p:spPr bwMode="auto">
              <a:xfrm>
                <a:off x="1364" y="3030"/>
                <a:ext cx="3032" cy="0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06" name="Line 106"/>
              <p:cNvSpPr>
                <a:spLocks noChangeShapeType="1"/>
              </p:cNvSpPr>
              <p:nvPr/>
            </p:nvSpPr>
            <p:spPr bwMode="auto">
              <a:xfrm>
                <a:off x="2880" y="3030"/>
                <a:ext cx="0" cy="231"/>
              </a:xfrm>
              <a:prstGeom prst="line">
                <a:avLst/>
              </a:prstGeom>
              <a:noFill/>
              <a:ln w="9525" cap="rnd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2063" name="Picture 63" descr="flim-norm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2523"/>
              <a:ext cx="1155" cy="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65" name="Picture 65" descr="flim-sev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2523"/>
              <a:ext cx="1155" cy="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67" name="Picture 67" descr="flim-bord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" y="4012"/>
              <a:ext cx="2015" cy="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1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Chemiluminescence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Excited state that emits light generated via a chemical reaction.</a:t>
            </a:r>
          </a:p>
          <a:p>
            <a:endParaRPr lang="en-US" sz="2600"/>
          </a:p>
          <a:p>
            <a:endParaRPr lang="en-US" sz="2600"/>
          </a:p>
          <a:p>
            <a:pPr lvl="1"/>
            <a:r>
              <a:rPr lang="en-US" sz="2200"/>
              <a:t>Actual mechanism usually quite complicated</a:t>
            </a:r>
          </a:p>
          <a:p>
            <a:endParaRPr lang="en-US" sz="2600"/>
          </a:p>
          <a:p>
            <a:r>
              <a:rPr lang="en-US" sz="2600"/>
              <a:t>Bioluminescence</a:t>
            </a:r>
          </a:p>
          <a:p>
            <a:pPr lvl="1"/>
            <a:r>
              <a:rPr lang="en-US" sz="2200"/>
              <a:t>Firefly, sea pansy, jellyfish, etc.</a:t>
            </a:r>
          </a:p>
        </p:txBody>
      </p:sp>
      <p:pic>
        <p:nvPicPr>
          <p:cNvPr id="501765" name="Picture 5" descr="ang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7188"/>
            <a:ext cx="35814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66" name="Text Box 6"/>
          <p:cNvSpPr txBox="1">
            <a:spLocks noChangeArrowheads="1"/>
          </p:cNvSpPr>
          <p:nvPr/>
        </p:nvSpPr>
        <p:spPr bwMode="auto">
          <a:xfrm>
            <a:off x="3505200" y="2667000"/>
            <a:ext cx="2309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A + B </a:t>
            </a:r>
            <a:r>
              <a:rPr lang="en-US" sz="2400">
                <a:sym typeface="Wingdings" pitchFamily="2" charset="2"/>
              </a:rPr>
              <a:t> C* + D</a:t>
            </a:r>
          </a:p>
          <a:p>
            <a:pPr algn="ctr"/>
            <a:r>
              <a:rPr lang="en-US" sz="2400">
                <a:sym typeface="Wingdings" pitchFamily="2" charset="2"/>
              </a:rPr>
              <a:t>C*  C + h</a:t>
            </a:r>
            <a:r>
              <a:rPr lang="en-US" sz="2400">
                <a:latin typeface="Symbol" pitchFamily="18" charset="2"/>
                <a:sym typeface="Wingdings" pitchFamily="2" charset="2"/>
              </a:rPr>
              <a:t>n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501767" name="Text Box 7"/>
          <p:cNvSpPr txBox="1">
            <a:spLocks noChangeArrowheads="1"/>
          </p:cNvSpPr>
          <p:nvPr/>
        </p:nvSpPr>
        <p:spPr bwMode="auto">
          <a:xfrm>
            <a:off x="5170488" y="6553200"/>
            <a:ext cx="3973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http://www.lifesci.ucsb.edu/~biolum/organism/photo.html</a:t>
            </a:r>
          </a:p>
        </p:txBody>
      </p:sp>
    </p:spTree>
    <p:extLst>
      <p:ext uri="{BB962C8B-B14F-4D97-AF65-F5344CB8AC3E}">
        <p14:creationId xmlns:p14="http://schemas.microsoft.com/office/powerpoint/2010/main" val="34322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applications of chemiluminescence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30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Typically highly sensitive because there is no other source of light noise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“Zero background” measurement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Very simple instrumentation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No wavelength selection is typically needed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Signal intensity monitored over time</a:t>
            </a:r>
          </a:p>
          <a:p>
            <a:pPr>
              <a:lnSpc>
                <a:spcPct val="90000"/>
              </a:lnSpc>
            </a:pPr>
            <a:r>
              <a:rPr lang="en-US" sz="2100"/>
              <a:t>Analysis of gases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Nitric oxides: NO and NO</a:t>
            </a:r>
            <a:r>
              <a:rPr lang="en-US" sz="2000" baseline="-25000"/>
              <a:t>2</a:t>
            </a:r>
            <a:r>
              <a:rPr lang="en-US" sz="2000"/>
              <a:t> via reaction with O</a:t>
            </a:r>
            <a:r>
              <a:rPr lang="en-US" sz="2000" baseline="-25000"/>
              <a:t>3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100"/>
              <a:t>Analysis of strong oxidants or species that can generate strong oxidants (enzymatically).</a:t>
            </a:r>
          </a:p>
        </p:txBody>
      </p:sp>
      <p:sp>
        <p:nvSpPr>
          <p:cNvPr id="508932" name="Rectangle 4" descr="15p425"/>
          <p:cNvSpPr>
            <a:spLocks noGrp="1" noChangeAspect="1" noChangeArrowheads="1"/>
          </p:cNvSpPr>
          <p:nvPr isPhoto="1"/>
        </p:nvSpPr>
        <p:spPr bwMode="auto">
          <a:xfrm>
            <a:off x="304800" y="5029200"/>
            <a:ext cx="3276600" cy="1493838"/>
          </a:xfrm>
          <a:prstGeom prst="rect">
            <a:avLst/>
          </a:prstGeom>
          <a:blipFill dpi="0" rotWithShape="1">
            <a:blip r:embed="rId2"/>
            <a:srcRect/>
            <a:stretch>
              <a:fillRect b="-2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8934" name="Picture 6" descr="Image:Luminol2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702175"/>
            <a:ext cx="1592262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6" name="Picture 8" descr="WESTERN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3152775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5965825" y="6465888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/>
              <a:t>http://en.wikipedia.org/wiki/Luminol</a:t>
            </a:r>
          </a:p>
          <a:p>
            <a:pPr algn="r"/>
            <a:r>
              <a:rPr lang="en-US" sz="1200"/>
              <a:t>http://www.kpl.com/images/WESTERN2.JPG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32" y="6520542"/>
            <a:ext cx="389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Luminol</a:t>
            </a:r>
            <a:r>
              <a:rPr lang="en-US" sz="1200" dirty="0"/>
              <a:t>: </a:t>
            </a:r>
            <a:r>
              <a:rPr lang="en-US" sz="1200" dirty="0" smtClean="0"/>
              <a:t>5-Amino-2,3-dihydro-1,4-phthalazinedione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0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spin got to do with it?</a:t>
            </a:r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4958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Fluorescence involves emission from states having the same spin.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Lifetime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</a:t>
            </a:r>
            <a:r>
              <a:rPr lang="en-US" sz="2000" dirty="0"/>
              <a:t>sec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Phosphorescence comes from “spin forbidden” transitions.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Lifetime </a:t>
            </a:r>
            <a:r>
              <a:rPr lang="en-US" sz="2000" dirty="0" smtClean="0"/>
              <a:t>longer than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sec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Seconds, minutes, hours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Emission maximum of fluorescence and phosphorescence </a:t>
            </a:r>
            <a:r>
              <a:rPr lang="en-US" sz="2200" dirty="0" smtClean="0"/>
              <a:t>typically at </a:t>
            </a:r>
            <a:r>
              <a:rPr lang="en-US" sz="2200" dirty="0"/>
              <a:t>lower energy than excitation radiation—Stokes shift.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Exception: resonant emission (atomic fluorescence)</a:t>
            </a:r>
          </a:p>
        </p:txBody>
      </p:sp>
      <p:sp>
        <p:nvSpPr>
          <p:cNvPr id="486404" name="Rectangle 4" descr="1501"/>
          <p:cNvSpPr>
            <a:spLocks noGrp="1" noChangeAspect="1" noChangeArrowheads="1"/>
          </p:cNvSpPr>
          <p:nvPr isPhoto="1"/>
        </p:nvSpPr>
        <p:spPr bwMode="auto">
          <a:xfrm>
            <a:off x="5029200" y="2133600"/>
            <a:ext cx="3810000" cy="2566988"/>
          </a:xfrm>
          <a:prstGeom prst="rect">
            <a:avLst/>
          </a:prstGeom>
          <a:blipFill dpi="0" rotWithShape="1">
            <a:blip r:embed="rId2"/>
            <a:srcRect/>
            <a:stretch>
              <a:fillRect b="-3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96" y="122238"/>
            <a:ext cx="7915656" cy="1295400"/>
          </a:xfrm>
        </p:spPr>
        <p:txBody>
          <a:bodyPr/>
          <a:lstStyle/>
          <a:p>
            <a:r>
              <a:rPr lang="en-US" dirty="0" smtClean="0"/>
              <a:t>Molecular energy level diagrams</a:t>
            </a:r>
            <a:br>
              <a:rPr lang="en-US" dirty="0" smtClean="0"/>
            </a:br>
            <a:r>
              <a:rPr lang="en-US" dirty="0" smtClean="0"/>
              <a:t>aka </a:t>
            </a:r>
            <a:r>
              <a:rPr lang="en-US" dirty="0" err="1" smtClean="0"/>
              <a:t>Jablonski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7428" name="Picture 4" descr="1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04" y="1676400"/>
            <a:ext cx="6186488" cy="49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4026804" y="1797050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0" name="Oval 6"/>
          <p:cNvSpPr>
            <a:spLocks noChangeArrowheads="1"/>
          </p:cNvSpPr>
          <p:nvPr/>
        </p:nvSpPr>
        <p:spPr bwMode="auto">
          <a:xfrm>
            <a:off x="2623454" y="1816100"/>
            <a:ext cx="12192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1" name="Oval 7"/>
          <p:cNvSpPr>
            <a:spLocks noChangeArrowheads="1"/>
          </p:cNvSpPr>
          <p:nvPr/>
        </p:nvSpPr>
        <p:spPr bwMode="auto">
          <a:xfrm>
            <a:off x="5161867" y="4125913"/>
            <a:ext cx="914400" cy="381000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Oval 8"/>
          <p:cNvSpPr>
            <a:spLocks noChangeArrowheads="1"/>
          </p:cNvSpPr>
          <p:nvPr/>
        </p:nvSpPr>
        <p:spPr bwMode="auto">
          <a:xfrm>
            <a:off x="5160279" y="4594225"/>
            <a:ext cx="914400" cy="4032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4" name="Oval 10"/>
          <p:cNvSpPr>
            <a:spLocks noChangeArrowheads="1"/>
          </p:cNvSpPr>
          <p:nvPr/>
        </p:nvSpPr>
        <p:spPr bwMode="auto">
          <a:xfrm>
            <a:off x="5420629" y="2243138"/>
            <a:ext cx="1219200" cy="6096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5" name="Oval 11"/>
          <p:cNvSpPr>
            <a:spLocks noChangeArrowheads="1"/>
          </p:cNvSpPr>
          <p:nvPr/>
        </p:nvSpPr>
        <p:spPr bwMode="auto">
          <a:xfrm>
            <a:off x="6139767" y="4267200"/>
            <a:ext cx="1219200" cy="609600"/>
          </a:xfrm>
          <a:prstGeom prst="ellips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6" name="Oval 12"/>
          <p:cNvSpPr>
            <a:spLocks noChangeArrowheads="1"/>
          </p:cNvSpPr>
          <p:nvPr/>
        </p:nvSpPr>
        <p:spPr bwMode="auto">
          <a:xfrm>
            <a:off x="5201554" y="5422900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1328" y="6299362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</a:t>
            </a:r>
            <a:r>
              <a:rPr lang="en-US" sz="2400" baseline="-25000" dirty="0" smtClean="0">
                <a:sym typeface="Symbol"/>
              </a:rPr>
              <a:t>phosphorescence</a:t>
            </a:r>
            <a:r>
              <a:rPr lang="en-US" sz="2400" dirty="0" smtClean="0">
                <a:sym typeface="Symbol"/>
              </a:rPr>
              <a:t> &gt; </a:t>
            </a:r>
            <a:r>
              <a:rPr lang="en-US" sz="2400" baseline="-25000" dirty="0" smtClean="0">
                <a:sym typeface="Symbol"/>
              </a:rPr>
              <a:t>fluorescence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94" y="1226525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</a:t>
            </a:r>
            <a:r>
              <a:rPr lang="en-US" sz="2400" baseline="-25000" dirty="0" smtClean="0">
                <a:sym typeface="Symbol"/>
              </a:rPr>
              <a:t>fluorescence</a:t>
            </a:r>
            <a:r>
              <a:rPr lang="en-US" sz="2400" dirty="0" smtClean="0">
                <a:sym typeface="Symbol"/>
              </a:rPr>
              <a:t> &gt; </a:t>
            </a:r>
            <a:r>
              <a:rPr lang="en-US" sz="2400" baseline="-25000" dirty="0" smtClean="0">
                <a:sym typeface="Symbol"/>
              </a:rPr>
              <a:t>absorbance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907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animBg="1"/>
      <p:bldP spid="487430" grpId="0" animBg="1"/>
      <p:bldP spid="487431" grpId="0" animBg="1"/>
      <p:bldP spid="487432" grpId="0" animBg="1"/>
      <p:bldP spid="487434" grpId="0" animBg="1"/>
      <p:bldP spid="487435" grpId="0" animBg="1"/>
      <p:bldP spid="487436" grpId="0" animBg="1"/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yield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153400" cy="4411662"/>
          </a:xfrm>
        </p:spPr>
        <p:txBody>
          <a:bodyPr/>
          <a:lstStyle/>
          <a:p>
            <a:r>
              <a:rPr lang="en-US" sz="2600"/>
              <a:t>A metric that describes efficiency of the fluorescent or phosphorescent process.</a:t>
            </a:r>
          </a:p>
          <a:p>
            <a:pPr lvl="1"/>
            <a:r>
              <a:rPr lang="en-US" sz="2200"/>
              <a:t>Approaches 1 for highly luminescent molecules</a:t>
            </a:r>
          </a:p>
          <a:p>
            <a:pPr lvl="1"/>
            <a:r>
              <a:rPr lang="en-US" sz="2200"/>
              <a:t>0 for non-luminescent molecules</a:t>
            </a:r>
          </a:p>
          <a:p>
            <a:r>
              <a:rPr lang="en-US" sz="2600"/>
              <a:t>Ratio of the number of luminescent molecules compared to the total number excited.</a:t>
            </a:r>
          </a:p>
          <a:p>
            <a:pPr lvl="1"/>
            <a:r>
              <a:rPr lang="en-US" sz="2200"/>
              <a:t>Consider all deactivation pathways</a:t>
            </a:r>
          </a:p>
        </p:txBody>
      </p:sp>
      <p:graphicFrame>
        <p:nvGraphicFramePr>
          <p:cNvPr id="4894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2700" y="4667250"/>
          <a:ext cx="4038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688760" imgH="406080" progId="Equation.DSMT4">
                  <p:embed/>
                </p:oleObj>
              </mc:Choice>
              <mc:Fallback>
                <p:oleObj name="Equation" r:id="rId3" imgW="1688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4667250"/>
                        <a:ext cx="4038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558800" y="5711825"/>
            <a:ext cx="3810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k</a:t>
            </a:r>
            <a:r>
              <a:rPr lang="en-US" sz="1600" baseline="-25000"/>
              <a:t>f</a:t>
            </a:r>
            <a:r>
              <a:rPr lang="en-US" sz="1600"/>
              <a:t> = fluorescent rate constant</a:t>
            </a:r>
          </a:p>
          <a:p>
            <a:pPr>
              <a:spcBef>
                <a:spcPct val="50000"/>
              </a:spcBef>
            </a:pPr>
            <a:r>
              <a:rPr lang="en-US" sz="1600" i="1"/>
              <a:t>k</a:t>
            </a:r>
            <a:r>
              <a:rPr lang="en-US" sz="1600" baseline="-25000"/>
              <a:t>i</a:t>
            </a:r>
            <a:r>
              <a:rPr lang="en-US" sz="1600"/>
              <a:t> = intersystem crossing rate constant</a:t>
            </a:r>
          </a:p>
          <a:p>
            <a:pPr>
              <a:spcBef>
                <a:spcPct val="50000"/>
              </a:spcBef>
            </a:pPr>
            <a:r>
              <a:rPr lang="en-US" sz="1600" i="1"/>
              <a:t>k</a:t>
            </a:r>
            <a:r>
              <a:rPr lang="en-US" sz="1600" baseline="-25000"/>
              <a:t>ec</a:t>
            </a:r>
            <a:r>
              <a:rPr lang="en-US" sz="1600"/>
              <a:t> = external conversion rate constant</a:t>
            </a:r>
            <a:endParaRPr lang="en-US" sz="1600" i="1"/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4927600" y="5711825"/>
            <a:ext cx="3657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k</a:t>
            </a:r>
            <a:r>
              <a:rPr lang="en-US" sz="1600" baseline="-25000"/>
              <a:t>ic</a:t>
            </a:r>
            <a:r>
              <a:rPr lang="en-US" sz="1600"/>
              <a:t> = internal conversion rate constant</a:t>
            </a:r>
          </a:p>
          <a:p>
            <a:pPr>
              <a:spcBef>
                <a:spcPct val="50000"/>
              </a:spcBef>
            </a:pPr>
            <a:r>
              <a:rPr lang="en-US" sz="1600" i="1"/>
              <a:t>k</a:t>
            </a:r>
            <a:r>
              <a:rPr lang="en-US" sz="1600" baseline="-25000"/>
              <a:t>pd</a:t>
            </a:r>
            <a:r>
              <a:rPr lang="en-US" sz="1600"/>
              <a:t> = predissociation rate constant</a:t>
            </a:r>
          </a:p>
          <a:p>
            <a:pPr>
              <a:spcBef>
                <a:spcPct val="50000"/>
              </a:spcBef>
            </a:pPr>
            <a:r>
              <a:rPr lang="en-US" sz="1600" i="1"/>
              <a:t>k</a:t>
            </a:r>
            <a:r>
              <a:rPr lang="en-US" sz="1600" baseline="-25000"/>
              <a:t>d</a:t>
            </a:r>
            <a:r>
              <a:rPr lang="en-US" sz="1600"/>
              <a:t> = dissocation rate constant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148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8001000" cy="1295400"/>
          </a:xfrm>
        </p:spPr>
        <p:txBody>
          <a:bodyPr/>
          <a:lstStyle/>
          <a:p>
            <a:r>
              <a:rPr lang="en-US" sz="3500"/>
              <a:t>Transition type and effects on fluorescence and phosphorescence 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*-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 transitions rarely result in luminescence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high of energy (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 &lt; 250 nm) leads to </a:t>
            </a:r>
            <a:r>
              <a:rPr lang="en-US" dirty="0" err="1"/>
              <a:t>predissociation</a:t>
            </a:r>
            <a:r>
              <a:rPr lang="en-US" dirty="0"/>
              <a:t> and dissociation</a:t>
            </a:r>
          </a:p>
          <a:p>
            <a:pPr>
              <a:lnSpc>
                <a:spcPct val="90000"/>
              </a:lnSpc>
            </a:pPr>
            <a:r>
              <a:rPr lang="en-US" dirty="0"/>
              <a:t>Emission more common from </a:t>
            </a:r>
            <a:r>
              <a:rPr lang="en-US" b="1" dirty="0">
                <a:latin typeface="Symbol" pitchFamily="18" charset="2"/>
              </a:rPr>
              <a:t>p</a:t>
            </a:r>
            <a:r>
              <a:rPr lang="en-US" b="1" dirty="0"/>
              <a:t>*-</a:t>
            </a:r>
            <a:r>
              <a:rPr lang="en-US" b="1" dirty="0">
                <a:latin typeface="Symbol" pitchFamily="18" charset="2"/>
              </a:rPr>
              <a:t>p</a:t>
            </a:r>
            <a:r>
              <a:rPr lang="en-US" dirty="0"/>
              <a:t>, but also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*-n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the lowest excited state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*-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 usually has greater quantum efficiency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Greater molar absorptivity of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-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* (10-100x) means high transition probability—short lifetime leads to large </a:t>
            </a:r>
            <a:r>
              <a:rPr lang="en-US" i="1" dirty="0" err="1"/>
              <a:t>k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992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considerations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Fluorescence common in aromatic compounds with low-energy </a:t>
            </a:r>
            <a:r>
              <a:rPr lang="en-US" sz="2600" dirty="0" smtClean="0">
                <a:sym typeface="Symbol"/>
              </a:rPr>
              <a:t></a:t>
            </a:r>
            <a:r>
              <a:rPr lang="en-US" sz="2600" dirty="0" smtClean="0"/>
              <a:t>*-</a:t>
            </a:r>
            <a:r>
              <a:rPr lang="en-US" sz="2600" dirty="0" smtClean="0">
                <a:sym typeface="Symbol"/>
              </a:rPr>
              <a:t> </a:t>
            </a:r>
            <a:r>
              <a:rPr lang="en-US" sz="2600" dirty="0" smtClean="0"/>
              <a:t> </a:t>
            </a:r>
            <a:r>
              <a:rPr lang="en-US" sz="2600" dirty="0"/>
              <a:t>transitions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Conjugation </a:t>
            </a:r>
            <a:r>
              <a:rPr lang="en-US" sz="2200" dirty="0" smtClean="0"/>
              <a:t>shifts emission to red and greatly </a:t>
            </a:r>
            <a:r>
              <a:rPr lang="en-US" sz="2200" dirty="0"/>
              <a:t>increases </a:t>
            </a:r>
            <a:r>
              <a:rPr lang="en-US" sz="2200" i="1" dirty="0">
                <a:latin typeface="Symbol" pitchFamily="18" charset="2"/>
              </a:rPr>
              <a:t>f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Example: pyridine vs. </a:t>
            </a:r>
            <a:r>
              <a:rPr lang="en-US" sz="2100" dirty="0" err="1" smtClean="0"/>
              <a:t>quinoline</a:t>
            </a:r>
            <a:endParaRPr lang="en-US" sz="21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Sensitive </a:t>
            </a:r>
            <a:r>
              <a:rPr lang="en-US" sz="2600" dirty="0"/>
              <a:t>to substituents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Wavelengths of maximum absorption and emission and quantum yield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Halogens lead to sharp decreases in </a:t>
            </a:r>
            <a:r>
              <a:rPr lang="en-US" sz="2200" i="1" dirty="0">
                <a:latin typeface="Symbol" pitchFamily="18" charset="2"/>
              </a:rPr>
              <a:t>f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Heavy atom effect promotes intersystem </a:t>
            </a:r>
            <a:r>
              <a:rPr lang="en-US" sz="2100" dirty="0" smtClean="0"/>
              <a:t>crossing via spin-orbit coupling</a:t>
            </a:r>
          </a:p>
          <a:p>
            <a:pPr lvl="2">
              <a:lnSpc>
                <a:spcPct val="80000"/>
              </a:lnSpc>
            </a:pPr>
            <a:r>
              <a:rPr lang="en-US" sz="2100" dirty="0" smtClean="0"/>
              <a:t>Electronegativity also can give easily broken bonds</a:t>
            </a: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600" dirty="0"/>
              <a:t>Structural rigidity enhances fluorescence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Lack of rigidity promotes non-</a:t>
            </a:r>
            <a:r>
              <a:rPr lang="en-US" sz="2200" dirty="0" err="1"/>
              <a:t>radiative</a:t>
            </a:r>
            <a:r>
              <a:rPr lang="en-US" sz="2200" dirty="0"/>
              <a:t> decay pathways (</a:t>
            </a:r>
            <a:r>
              <a:rPr lang="en-US" sz="2200" i="1" dirty="0" err="1"/>
              <a:t>k</a:t>
            </a:r>
            <a:r>
              <a:rPr lang="en-US" sz="2200" baseline="-25000" dirty="0" err="1"/>
              <a:t>ic</a:t>
            </a:r>
            <a:r>
              <a:rPr lang="en-US" sz="2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Example: </a:t>
            </a:r>
            <a:r>
              <a:rPr lang="en-US" sz="2100" dirty="0" err="1"/>
              <a:t>Fluorene</a:t>
            </a:r>
            <a:r>
              <a:rPr lang="en-US" sz="2100" dirty="0"/>
              <a:t> vs. biphenyl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96728"/>
              </p:ext>
            </p:extLst>
          </p:nvPr>
        </p:nvGraphicFramePr>
        <p:xfrm>
          <a:off x="6565265" y="2812271"/>
          <a:ext cx="13763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3" imgW="1375646" imgH="857655" progId="ChemDraw.Document.6.0">
                  <p:embed/>
                </p:oleObj>
              </mc:Choice>
              <mc:Fallback>
                <p:oleObj name="CS ChemDraw Drawing" r:id="rId3" imgW="1375646" imgH="8576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5265" y="2812271"/>
                        <a:ext cx="1376363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49375"/>
              </p:ext>
            </p:extLst>
          </p:nvPr>
        </p:nvGraphicFramePr>
        <p:xfrm>
          <a:off x="5360861" y="2812271"/>
          <a:ext cx="714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S ChemDraw Drawing" r:id="rId5" imgW="714527" imgH="857655" progId="ChemDraw.Document.6.0">
                  <p:embed/>
                </p:oleObj>
              </mc:Choice>
              <mc:Fallback>
                <p:oleObj name="CS ChemDraw Drawing" r:id="rId5" imgW="714527" imgH="8576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0861" y="2812271"/>
                        <a:ext cx="7143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59424" y="30549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effects on fluorescence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Temperature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Increased number of collisions promotes external conversion.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Solvent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Heavy atoms in solvent promote intersystem crossing.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pH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Differing protonation states lead to resonance structures that change excited state energies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Concentration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When too many </a:t>
            </a:r>
            <a:r>
              <a:rPr lang="en-US" sz="2200" dirty="0" err="1"/>
              <a:t>chromophores</a:t>
            </a:r>
            <a:r>
              <a:rPr lang="en-US" sz="2200" dirty="0"/>
              <a:t>, the radiant power decreases through the sample so that not all species have chance to absorb and thus emit.</a:t>
            </a:r>
          </a:p>
        </p:txBody>
      </p:sp>
    </p:spTree>
    <p:extLst>
      <p:ext uri="{BB962C8B-B14F-4D97-AF65-F5344CB8AC3E}">
        <p14:creationId xmlns:p14="http://schemas.microsoft.com/office/powerpoint/2010/main" val="2415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Quenching of fluorescence and phosphorescence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Nonradiative energy transfer from excited states to other molecules.</a:t>
            </a:r>
          </a:p>
          <a:p>
            <a:pPr>
              <a:lnSpc>
                <a:spcPct val="90000"/>
              </a:lnSpc>
            </a:pPr>
            <a:r>
              <a:rPr lang="en-US" sz="2100"/>
              <a:t>Dynamic (collisional) quenching—external conversion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Collision of excited species and quencher dependent on diffusion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Temperature, viscosity, and quencher concentration-dependent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Dissolved O</a:t>
            </a:r>
            <a:r>
              <a:rPr lang="en-US" sz="1800" baseline="-25000"/>
              <a:t>2</a:t>
            </a:r>
            <a:r>
              <a:rPr lang="en-US" sz="1800"/>
              <a:t> is efficient quencher—degas solutions</a:t>
            </a:r>
          </a:p>
          <a:p>
            <a:pPr>
              <a:lnSpc>
                <a:spcPct val="90000"/>
              </a:lnSpc>
            </a:pPr>
            <a:r>
              <a:rPr lang="en-US" sz="2100"/>
              <a:t>Static quenching: quencher complexes with ground state fluorophore to form ‘dark complex’</a:t>
            </a:r>
          </a:p>
          <a:p>
            <a:pPr>
              <a:lnSpc>
                <a:spcPct val="90000"/>
              </a:lnSpc>
            </a:pPr>
            <a:r>
              <a:rPr lang="en-US" sz="2100"/>
              <a:t>F</a:t>
            </a:r>
            <a:r>
              <a:rPr lang="en-US" sz="2100">
                <a:cs typeface="Arial" charset="0"/>
              </a:rPr>
              <a:t>ö</a:t>
            </a:r>
            <a:r>
              <a:rPr lang="en-US" sz="2100"/>
              <a:t>rster quenching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 dependent on collisions—long-range effect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Dipole-dipole coupling—falls off as 1/(distance)</a:t>
            </a:r>
            <a:r>
              <a:rPr lang="en-US" sz="2000" baseline="30000"/>
              <a:t>6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Basis for Fluorescence Resonance Energy Transfer (FRET)</a:t>
            </a:r>
          </a:p>
        </p:txBody>
      </p:sp>
    </p:spTree>
    <p:extLst>
      <p:ext uri="{BB962C8B-B14F-4D97-AF65-F5344CB8AC3E}">
        <p14:creationId xmlns:p14="http://schemas.microsoft.com/office/powerpoint/2010/main" val="20685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4900</TotalTime>
  <Words>1096</Words>
  <Application>Microsoft Office PowerPoint</Application>
  <PresentationFormat>On-screen Show (4:3)</PresentationFormat>
  <Paragraphs>178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Network</vt:lpstr>
      <vt:lpstr>Equation</vt:lpstr>
      <vt:lpstr>CS ChemDraw Drawing</vt:lpstr>
      <vt:lpstr>Molecular luminescence spectroscopy</vt:lpstr>
      <vt:lpstr>Luminescence</vt:lpstr>
      <vt:lpstr>What’s spin got to do with it?</vt:lpstr>
      <vt:lpstr>Molecular energy level diagrams aka Jablonski diagrams</vt:lpstr>
      <vt:lpstr>Quantum yield</vt:lpstr>
      <vt:lpstr>Transition type and effects on fluorescence and phosphorescence </vt:lpstr>
      <vt:lpstr>Structural considerations</vt:lpstr>
      <vt:lpstr>Environmental effects on fluorescence</vt:lpstr>
      <vt:lpstr>Quenching of fluorescence and phosphorescence</vt:lpstr>
      <vt:lpstr>FRET microscopy</vt:lpstr>
      <vt:lpstr>Excitation and emission spectra</vt:lpstr>
      <vt:lpstr>Instrumentation for fluorescence and phosphorescence</vt:lpstr>
      <vt:lpstr>Components of fluorometers and spectrofluorometers</vt:lpstr>
      <vt:lpstr>Fluorometer</vt:lpstr>
      <vt:lpstr>Spectrofluorometer</vt:lpstr>
      <vt:lpstr>Correction of source and transducer variations with wavelength</vt:lpstr>
      <vt:lpstr>Pros and cons of photo-luminescent analytical methods</vt:lpstr>
      <vt:lpstr>Applications of photoluminescence</vt:lpstr>
      <vt:lpstr>Fluorescent lifetime measurements</vt:lpstr>
      <vt:lpstr>Fluorescence microscopy</vt:lpstr>
      <vt:lpstr>Fluorescence lifetime imaging (FLIM)</vt:lpstr>
      <vt:lpstr>Chemiluminescence</vt:lpstr>
      <vt:lpstr>Analytical applications of chemiluminescence</vt:lpstr>
    </vt:vector>
  </TitlesOfParts>
  <Company>UIUC Dept. of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Instrumental Analysis and Evaluation of Data</dc:title>
  <dc:creator>Ryan C. Bailey</dc:creator>
  <cp:lastModifiedBy>Ryan Bailey</cp:lastModifiedBy>
  <cp:revision>199</cp:revision>
  <dcterms:created xsi:type="dcterms:W3CDTF">2008-08-26T12:13:41Z</dcterms:created>
  <dcterms:modified xsi:type="dcterms:W3CDTF">2012-12-04T16:04:43Z</dcterms:modified>
</cp:coreProperties>
</file>